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50D94-958B-45E1-83C0-3C78BCCA79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180D56-7F6B-4107-83E3-DA324B466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A6919-EAA3-4685-9A22-431A0E4C27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CE1-1D07-4D25-B67F-C217AACD51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EA45-B8CC-4B12-A61C-4E65F1B0A7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24539-5110-44EB-A9B9-2795D927FA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8352A-F049-43B4-9168-5D12187F8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1A61B-F647-453F-8EF6-CD3B93690C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493A-0F32-47FF-A33E-2F18F398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6179A-5B0A-4310-9BA5-01B6A24E44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5319-9D47-457A-B025-4C0BC0957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04F-AADE-4CB7-A56A-99E7BFF080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114048-9794-4365-815B-48DB1BCF5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Protectionism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Types of protectionism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53136"/>
          </a:xfrm>
        </p:spPr>
        <p:txBody>
          <a:bodyPr/>
          <a:lstStyle/>
          <a:p>
            <a:r>
              <a:rPr lang="en-GB" sz="2800" b="1" i="1" dirty="0" smtClean="0">
                <a:latin typeface="Adobe Caslon Pro" pitchFamily="18" charset="0"/>
              </a:rPr>
              <a:t>Tariffs: </a:t>
            </a:r>
            <a:r>
              <a:rPr lang="en-GB" sz="2800" dirty="0" smtClean="0">
                <a:latin typeface="Adobe Caslon Pro" pitchFamily="18" charset="0"/>
              </a:rPr>
              <a:t>taxes added to imports↓→↑ </a:t>
            </a:r>
            <a:r>
              <a:rPr lang="en-GB" sz="2800" dirty="0" smtClean="0">
                <a:latin typeface="Adobe Caslon Pro" pitchFamily="18" charset="0"/>
              </a:rPr>
              <a:t>price </a:t>
            </a:r>
            <a:r>
              <a:rPr lang="en-GB" sz="2800" dirty="0" smtClean="0">
                <a:latin typeface="Adobe Caslon Pro" pitchFamily="18" charset="0"/>
              </a:rPr>
              <a:t>→↓ quantity demanded.  </a:t>
            </a:r>
            <a:endParaRPr lang="en-GB" sz="2800" dirty="0" smtClean="0">
              <a:latin typeface="Adobe Caslon Pro" pitchFamily="18" charset="0"/>
            </a:endParaRPr>
          </a:p>
          <a:p>
            <a:r>
              <a:rPr lang="en-GB" sz="2800" b="1" i="1" dirty="0" smtClean="0">
                <a:latin typeface="Adobe Caslon Pro" pitchFamily="18" charset="0"/>
              </a:rPr>
              <a:t>Quotas: </a:t>
            </a:r>
            <a:r>
              <a:rPr lang="en-GB" sz="2800" dirty="0" smtClean="0">
                <a:latin typeface="Adobe Caslon Pro" pitchFamily="18" charset="0"/>
              </a:rPr>
              <a:t>limits on the number of imports allowed into </a:t>
            </a:r>
            <a:r>
              <a:rPr lang="en-GB" sz="2800" dirty="0" smtClean="0">
                <a:latin typeface="Adobe Caslon Pro" pitchFamily="18" charset="0"/>
              </a:rPr>
              <a:t>the country </a:t>
            </a:r>
            <a:r>
              <a:rPr lang="en-GB" sz="2800" dirty="0" smtClean="0">
                <a:latin typeface="Adobe Caslon Pro" pitchFamily="18" charset="0"/>
              </a:rPr>
              <a:t>→ ↓ supply whilst the same demand → ↑ prices.</a:t>
            </a:r>
            <a:endParaRPr lang="en-GB" sz="2800" dirty="0" smtClean="0">
              <a:latin typeface="Adobe Caslon Pro" pitchFamily="18" charset="0"/>
            </a:endParaRPr>
          </a:p>
          <a:p>
            <a:r>
              <a:rPr lang="en-GB" sz="2800" dirty="0" smtClean="0">
                <a:latin typeface="Adobe Caslon Pro" pitchFamily="18" charset="0"/>
              </a:rPr>
              <a:t> </a:t>
            </a:r>
            <a:r>
              <a:rPr lang="en-GB" sz="2800" b="1" i="1" dirty="0" smtClean="0">
                <a:latin typeface="Adobe Caslon Pro" pitchFamily="18" charset="0"/>
              </a:rPr>
              <a:t>Subsidies: </a:t>
            </a:r>
            <a:r>
              <a:rPr lang="en-GB" sz="2800" dirty="0" smtClean="0">
                <a:latin typeface="Adobe Caslon Pro" pitchFamily="18" charset="0"/>
              </a:rPr>
              <a:t>money given to industries by the government </a:t>
            </a:r>
            <a:r>
              <a:rPr lang="en-GB" sz="2800" dirty="0" smtClean="0">
                <a:latin typeface="Adobe Caslon Pro" pitchFamily="18" charset="0"/>
              </a:rPr>
              <a:t>to ↓ their </a:t>
            </a:r>
            <a:r>
              <a:rPr lang="en-GB" sz="2800" dirty="0" smtClean="0">
                <a:latin typeface="Adobe Caslon Pro" pitchFamily="18" charset="0"/>
              </a:rPr>
              <a:t>costs </a:t>
            </a:r>
            <a:r>
              <a:rPr lang="en-GB" sz="2800" dirty="0" smtClean="0">
                <a:latin typeface="Adobe Caslon Pro" pitchFamily="18" charset="0"/>
              </a:rPr>
              <a:t>&amp; therefore </a:t>
            </a:r>
            <a:r>
              <a:rPr lang="en-GB" sz="2800" dirty="0" smtClean="0">
                <a:latin typeface="Adobe Caslon Pro" pitchFamily="18" charset="0"/>
              </a:rPr>
              <a:t>↓ </a:t>
            </a:r>
            <a:r>
              <a:rPr lang="en-GB" sz="2800" dirty="0" smtClean="0">
                <a:latin typeface="Adobe Caslon Pro" pitchFamily="18" charset="0"/>
              </a:rPr>
              <a:t>prices → ↑ domestic industries competitiveness.</a:t>
            </a:r>
          </a:p>
          <a:p>
            <a:r>
              <a:rPr lang="en-GB" sz="2800" b="1" i="1" dirty="0" smtClean="0">
                <a:latin typeface="Adobe Caslon Pro" pitchFamily="18" charset="0"/>
              </a:rPr>
              <a:t>Embargo: </a:t>
            </a:r>
            <a:r>
              <a:rPr lang="en-GB" sz="2800" dirty="0" smtClean="0">
                <a:latin typeface="Adobe Caslon Pro" pitchFamily="18" charset="0"/>
              </a:rPr>
              <a:t>complete ban on certain </a:t>
            </a:r>
            <a:r>
              <a:rPr lang="en-GB" sz="2800" dirty="0" smtClean="0">
                <a:latin typeface="Adobe Caslon Pro" pitchFamily="18" charset="0"/>
              </a:rPr>
              <a:t>imports → </a:t>
            </a:r>
            <a:r>
              <a:rPr lang="en-GB" sz="2800" dirty="0" smtClean="0">
                <a:latin typeface="Adobe Caslon Pro" pitchFamily="18" charset="0"/>
              </a:rPr>
              <a:t>may be to stop dangerous items or to punish other countries.</a:t>
            </a:r>
            <a:endParaRPr lang="en-GB" sz="2800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Why do this?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85395"/>
          </a:xfrm>
        </p:spPr>
        <p:txBody>
          <a:bodyPr/>
          <a:lstStyle/>
          <a:p>
            <a:r>
              <a:rPr lang="en-GB" sz="2800" b="1" i="1" dirty="0" smtClean="0">
                <a:latin typeface="Adobe Caslon Pro" pitchFamily="18" charset="0"/>
              </a:rPr>
              <a:t>Infant Industries </a:t>
            </a:r>
            <a:r>
              <a:rPr lang="en-GB" sz="2800" dirty="0" smtClean="0">
                <a:latin typeface="Adobe Caslon Pro" pitchFamily="18" charset="0"/>
              </a:rPr>
              <a:t>– protect new industries that cant yet compete with established overseas competitors.</a:t>
            </a:r>
          </a:p>
          <a:p>
            <a:r>
              <a:rPr lang="en-GB" sz="2800" b="1" i="1" dirty="0" smtClean="0">
                <a:latin typeface="Adobe Caslon Pro" pitchFamily="18" charset="0"/>
              </a:rPr>
              <a:t>Specialisation</a:t>
            </a:r>
            <a:r>
              <a:rPr lang="en-GB" sz="2800" dirty="0" smtClean="0">
                <a:latin typeface="Adobe Caslon Pro" pitchFamily="18" charset="0"/>
              </a:rPr>
              <a:t> – to keep a range of industries and avoid specialisation in only a couple (too reliant on them!).</a:t>
            </a:r>
          </a:p>
          <a:p>
            <a:r>
              <a:rPr lang="en-GB" sz="2800" b="1" i="1" dirty="0" smtClean="0">
                <a:latin typeface="Adobe Caslon Pro" pitchFamily="18" charset="0"/>
              </a:rPr>
              <a:t>Prevent dumping </a:t>
            </a:r>
            <a:r>
              <a:rPr lang="en-GB" sz="2800" dirty="0" smtClean="0">
                <a:latin typeface="Adobe Caslon Pro" pitchFamily="18" charset="0"/>
              </a:rPr>
              <a:t>– to stop countries flooding a market with below cost products to weaken domestic firms.</a:t>
            </a:r>
          </a:p>
          <a:p>
            <a:r>
              <a:rPr lang="en-GB" sz="2800" b="1" i="1" dirty="0" smtClean="0">
                <a:latin typeface="Adobe Caslon Pro" pitchFamily="18" charset="0"/>
              </a:rPr>
              <a:t>Employment</a:t>
            </a:r>
            <a:r>
              <a:rPr lang="en-GB" sz="2800" dirty="0" smtClean="0">
                <a:latin typeface="Adobe Caslon Pro" pitchFamily="18" charset="0"/>
              </a:rPr>
              <a:t> – to protect jobs by limiting loss of industries .</a:t>
            </a:r>
          </a:p>
          <a:p>
            <a:r>
              <a:rPr lang="en-GB" sz="2800" b="1" i="1" dirty="0" smtClean="0">
                <a:latin typeface="Adobe Caslon Pro" pitchFamily="18" charset="0"/>
              </a:rPr>
              <a:t>Retaliation</a:t>
            </a:r>
            <a:r>
              <a:rPr lang="en-GB" sz="2800" b="1" dirty="0" smtClean="0">
                <a:latin typeface="Adobe Caslon Pro" pitchFamily="18" charset="0"/>
              </a:rPr>
              <a:t> </a:t>
            </a:r>
            <a:r>
              <a:rPr lang="en-GB" sz="2800" dirty="0" smtClean="0">
                <a:latin typeface="Adobe Caslon Pro" pitchFamily="18" charset="0"/>
              </a:rPr>
              <a:t>– in response to trade barriers by other countries</a:t>
            </a:r>
            <a:endParaRPr lang="en-GB" sz="2800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Tasks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Use a supply and demand diagram to show:</a:t>
            </a:r>
          </a:p>
          <a:p>
            <a:pPr lvl="1"/>
            <a:r>
              <a:rPr lang="en-GB" dirty="0" smtClean="0">
                <a:latin typeface="Adobe Caslon Pro" pitchFamily="18" charset="0"/>
              </a:rPr>
              <a:t>The effect of a tariff.</a:t>
            </a:r>
          </a:p>
          <a:p>
            <a:pPr lvl="1"/>
            <a:r>
              <a:rPr lang="en-GB" dirty="0" smtClean="0">
                <a:latin typeface="Adobe Caslon Pro" pitchFamily="18" charset="0"/>
              </a:rPr>
              <a:t>The effect of a subsidy</a:t>
            </a:r>
          </a:p>
          <a:p>
            <a:pPr lvl="1"/>
            <a:r>
              <a:rPr lang="en-GB" dirty="0" smtClean="0">
                <a:latin typeface="Adobe Caslon Pro" pitchFamily="18" charset="0"/>
              </a:rPr>
              <a:t>The effect of a quota</a:t>
            </a:r>
          </a:p>
          <a:p>
            <a:endParaRPr lang="en-GB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i design template">
  <a:themeElements>
    <a:clrScheme name="Koi design templat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Koi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i design templat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design templat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188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Koi design template</vt:lpstr>
      <vt:lpstr>Protectionism</vt:lpstr>
      <vt:lpstr>Types of protectionism</vt:lpstr>
      <vt:lpstr>Why do this?</vt:lpstr>
      <vt:lpstr>Tasks</vt:lpstr>
    </vt:vector>
  </TitlesOfParts>
  <Company>Boldon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Boldon School User</dc:creator>
  <cp:lastModifiedBy>Kate</cp:lastModifiedBy>
  <cp:revision>109</cp:revision>
  <dcterms:created xsi:type="dcterms:W3CDTF">2007-02-28T08:15:18Z</dcterms:created>
  <dcterms:modified xsi:type="dcterms:W3CDTF">2011-02-21T20:00:43Z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